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notesMasterIdLst>
    <p:notesMasterId r:id="rId12"/>
  </p:notesMasterIdLst>
  <p:sldIdLst>
    <p:sldId id="342" r:id="rId2"/>
    <p:sldId id="327" r:id="rId3"/>
    <p:sldId id="343" r:id="rId4"/>
    <p:sldId id="345" r:id="rId5"/>
    <p:sldId id="346" r:id="rId6"/>
    <p:sldId id="348" r:id="rId7"/>
    <p:sldId id="352" r:id="rId8"/>
    <p:sldId id="351" r:id="rId9"/>
    <p:sldId id="347" r:id="rId10"/>
    <p:sldId id="349" r:id="rId11"/>
  </p:sldIdLst>
  <p:sldSz cx="9144000" cy="6858000" type="screen4x3"/>
  <p:notesSz cx="6881813" cy="100155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2EA"/>
    <a:srgbClr val="4F79A6"/>
    <a:srgbClr val="0000FF"/>
    <a:srgbClr val="000000"/>
    <a:srgbClr val="66CCFF"/>
    <a:srgbClr val="49B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3" autoAdjust="0"/>
    <p:restoredTop sz="90145" autoAdjust="0"/>
  </p:normalViewPr>
  <p:slideViewPr>
    <p:cSldViewPr snapToGrid="0" snapToObjects="1">
      <p:cViewPr varScale="1">
        <p:scale>
          <a:sx n="104" d="100"/>
          <a:sy n="104" d="100"/>
        </p:scale>
        <p:origin x="186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118" cy="500777"/>
          </a:xfrm>
          <a:prstGeom prst="rect">
            <a:avLst/>
          </a:prstGeom>
        </p:spPr>
        <p:txBody>
          <a:bodyPr vert="horz" lIns="96541" tIns="48271" rIns="96541" bIns="4827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3" y="1"/>
            <a:ext cx="2982118" cy="500777"/>
          </a:xfrm>
          <a:prstGeom prst="rect">
            <a:avLst/>
          </a:prstGeom>
        </p:spPr>
        <p:txBody>
          <a:bodyPr vert="horz" lIns="96541" tIns="48271" rIns="96541" bIns="48271" rtlCol="0"/>
          <a:lstStyle>
            <a:lvl1pPr algn="r">
              <a:defRPr sz="1200"/>
            </a:lvl1pPr>
          </a:lstStyle>
          <a:p>
            <a:fld id="{84ACC665-33EF-774B-B2D0-51A80152A1BE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2475"/>
            <a:ext cx="5005387" cy="3752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41" tIns="48271" rIns="96541" bIns="4827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757381"/>
            <a:ext cx="5505450" cy="4506992"/>
          </a:xfrm>
          <a:prstGeom prst="rect">
            <a:avLst/>
          </a:prstGeom>
        </p:spPr>
        <p:txBody>
          <a:bodyPr vert="horz" lIns="96541" tIns="48271" rIns="96541" bIns="48271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3023"/>
            <a:ext cx="2982118" cy="500777"/>
          </a:xfrm>
          <a:prstGeom prst="rect">
            <a:avLst/>
          </a:prstGeom>
        </p:spPr>
        <p:txBody>
          <a:bodyPr vert="horz" lIns="96541" tIns="48271" rIns="96541" bIns="4827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3" y="9513023"/>
            <a:ext cx="2982118" cy="500777"/>
          </a:xfrm>
          <a:prstGeom prst="rect">
            <a:avLst/>
          </a:prstGeom>
        </p:spPr>
        <p:txBody>
          <a:bodyPr vert="horz" lIns="96541" tIns="48271" rIns="96541" bIns="48271" rtlCol="0" anchor="b"/>
          <a:lstStyle>
            <a:lvl1pPr algn="r">
              <a:defRPr sz="1200"/>
            </a:lvl1pPr>
          </a:lstStyle>
          <a:p>
            <a:fld id="{0A648F1F-DBC7-D241-8F64-10CB88923C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4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48F1F-DBC7-D241-8F64-10CB88923CA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23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56896-5317-4F23-8BE6-78A7EB3BC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364DC3-C18E-417A-BFC2-4DCE03F0D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A523B-EBC8-4FF2-A6BF-4D4351231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56C4-C00B-1C4D-BD47-E7226CBE0137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0D15D-6A42-43E5-A908-C9564E0AA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9A45F-C165-4060-B896-59DCE2DCF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96C4-A029-2F4B-A2FC-E47864C83C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6383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5B417-4C55-459D-95D7-2806D5D69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172F5D-4756-4B1C-8F3D-612A8D43F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2F5E4-CC28-4578-863E-EFE86B903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56C4-C00B-1C4D-BD47-E7226CBE0137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8D327-0CD0-4859-A230-018D2522A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8F00F-D9D4-4180-92D6-B45DDC63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96C4-A029-2F4B-A2FC-E47864C83C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7148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8BADA2-CDA4-489B-A9E5-8F4FC09D9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62F91A-E313-4437-BF03-5065C4222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AFE94-C720-4217-B999-6F9544F93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56C4-C00B-1C4D-BD47-E7226CBE0137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1A646-D101-448C-8B14-066A6312A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620C4-66D6-42BE-B5E9-105CF8BAF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96C4-A029-2F4B-A2FC-E47864C83C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2157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33802-A1AB-4F8F-ACFE-4DF902F46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EBA41-0266-4E24-95FD-39FC4AD03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2198F-7FE6-4AD6-9186-35BA25A48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56C4-C00B-1C4D-BD47-E7226CBE0137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B2387-81BB-499B-A5A9-BF028F826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FE593-E747-4F35-958D-4B4FBD454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96C4-A029-2F4B-A2FC-E47864C83C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0963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A744E-D03E-4B6D-9240-120418974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E6D74-772F-431E-92D8-971D9B4D3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8F873-89BF-43D6-B299-013D48D01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56C4-C00B-1C4D-BD47-E7226CBE0137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8BFFD-D1DC-463A-9B47-1694DE568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4EEFF-8892-49E4-B845-C9E995ED2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96C4-A029-2F4B-A2FC-E47864C83C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7644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4A8EE-B80B-4C8E-9A6B-DD0602657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EE472-F8FE-42F1-B55E-75DF453E9B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7411D2-08C2-49B3-8765-30DF7F04B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114B57-C6BA-4E0B-987C-42C115422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56C4-C00B-1C4D-BD47-E7226CBE0137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586E92-E058-45C2-A86C-6A0CCEA4D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8A2CCF-80EA-4F99-9014-6D7A024ED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96C4-A029-2F4B-A2FC-E47864C83C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9141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0AB57-F9CE-45C0-9683-D0DAE4811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8D219-F9F0-4675-954B-F26DEC4BA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1975A5-AF39-4694-883A-19CFB2301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36E994-B991-468C-88C3-B4A960602B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683908-6C4B-4EDC-8EFD-2C0E8D457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5E639C-322E-4BFC-BC40-98F803DE5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56C4-C00B-1C4D-BD47-E7226CBE0137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417C4A-E3C6-4ADA-89D4-112B177DA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95AB47-F274-42D3-856B-B121068FD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96C4-A029-2F4B-A2FC-E47864C83C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7099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01F9E-C4AD-4BA9-8FB0-350ADD375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C796EE-7AB6-47CE-B375-C81278A31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56C4-C00B-1C4D-BD47-E7226CBE0137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1FB0A-76FC-4157-ADD0-7B58113EE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8A608-80C4-437C-B998-D331250F9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96C4-A029-2F4B-A2FC-E47864C83C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9867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C23FE3-B64B-4760-95EF-BED4CA90F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56C4-C00B-1C4D-BD47-E7226CBE0137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5F0BBC-53E3-4680-9F84-A03FC5B09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F53BB-895B-4449-BC69-926131EF6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96C4-A029-2F4B-A2FC-E47864C83C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5572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42E27-87D3-4DA2-8557-32960ADAE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CB463-ADEB-43B0-8B3A-C886F9A8E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A0AD89-E22A-44B7-AB60-728581A26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7553A0-C979-4A62-A8A0-9FE6F5D1D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56C4-C00B-1C4D-BD47-E7226CBE0137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1761E8-A9A9-4CEF-9821-598CC8770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02BF04-0188-4F17-AFF9-A5DE1DB7B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96C4-A029-2F4B-A2FC-E47864C83C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5664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BDE3D-F357-4C85-8E34-C99D69E65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85E96-9BF4-435A-BABE-68375F54D5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553FC-CA36-46C6-A373-F3A9F3EC0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B767B9-0545-4BAF-816B-EE2C722B6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56C4-C00B-1C4D-BD47-E7226CBE0137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61C061-5D96-41C2-8E09-083E9D0E9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166848-2AEE-487D-951A-4DBD43FD4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96C4-A029-2F4B-A2FC-E47864C83C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9101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5329C4-CB41-40DD-98BE-4488BAC8B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B8DFB-F943-4ABB-889E-222EB8BB8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558C0-261B-445F-B092-96E797C7FB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356C4-C00B-1C4D-BD47-E7226CBE0137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17F04-F3C7-4CEB-9E5D-0B6C5DA6F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D1721-986A-45EC-BEA7-6B48857FB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696C4-A029-2F4B-A2FC-E47864C83C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1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support@3plearning.co.uk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546" y="150125"/>
            <a:ext cx="8407021" cy="1610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254968" y="1762214"/>
            <a:ext cx="6858000" cy="238760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Mathletics in your School 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254968" y="4482201"/>
            <a:ext cx="6858000" cy="1655762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Helping your child to love learning and achieve more in maths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152C8E-C249-4389-8EEA-B6F2C9F87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2175719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EB52069-9CC9-4042-BD33-BFD8AEEF9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5957" y="667297"/>
            <a:ext cx="2932086" cy="10932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0DA13E-8FBB-437D-A831-63CBB0E726A8}"/>
              </a:ext>
            </a:extLst>
          </p:cNvPr>
          <p:cNvSpPr/>
          <p:nvPr/>
        </p:nvSpPr>
        <p:spPr>
          <a:xfrm>
            <a:off x="0" y="5980922"/>
            <a:ext cx="9302620" cy="877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481C7F-ADD1-4E4A-9989-BA850D286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4647" y="6031812"/>
            <a:ext cx="2514705" cy="74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2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773" y="95534"/>
            <a:ext cx="1569493" cy="1146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866030" y="0"/>
            <a:ext cx="627797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0" y="2895528"/>
            <a:ext cx="2866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2866031" y="1598678"/>
            <a:ext cx="6032309" cy="47133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120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register for a free parent account</a:t>
            </a:r>
          </a:p>
          <a:p>
            <a:pPr marL="342900" indent="-342900" algn="l">
              <a:spcBef>
                <a:spcPts val="120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will allow you to receive weekly progress reports about your child’s use of Mathletics</a:t>
            </a:r>
          </a:p>
          <a:p>
            <a:pPr marL="342900" indent="-342900" algn="l">
              <a:spcBef>
                <a:spcPts val="120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need any help with Mathletics at home, contact your school or the Mathletics Customer Support team:</a:t>
            </a:r>
          </a:p>
          <a:p>
            <a:pPr lvl="2" algn="l">
              <a:spcBef>
                <a:spcPts val="1200"/>
              </a:spcBef>
              <a:spcAft>
                <a:spcPts val="1500"/>
              </a:spcAft>
            </a:pP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lvl="2" algn="l">
              <a:spcBef>
                <a:spcPts val="1200"/>
              </a:spcBef>
              <a:spcAft>
                <a:spcPts val="150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support@3plearning.co.uk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l">
              <a:spcBef>
                <a:spcPts val="1200"/>
              </a:spcBef>
              <a:spcAft>
                <a:spcPts val="1500"/>
              </a:spcAft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0117 370 1990</a:t>
            </a:r>
          </a:p>
          <a:p>
            <a:pPr marL="342900" indent="-342900" algn="l">
              <a:spcBef>
                <a:spcPts val="120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328" y="5505986"/>
            <a:ext cx="360000" cy="36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90" y="4815591"/>
            <a:ext cx="360000" cy="360000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C4D341A-0935-405D-B2AD-8E6865AA62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1663" y="6158362"/>
            <a:ext cx="2372337" cy="6996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DD3BB1-0195-4F78-A626-281A8C0732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289" r="33180"/>
          <a:stretch/>
        </p:blipFill>
        <p:spPr>
          <a:xfrm>
            <a:off x="0" y="0"/>
            <a:ext cx="2866029" cy="164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7785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773" y="95534"/>
            <a:ext cx="1569493" cy="1146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866030" y="0"/>
            <a:ext cx="627797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0" y="2895528"/>
            <a:ext cx="28660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Mathletics?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2866031" y="1598678"/>
            <a:ext cx="6032309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120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online maths resource that children can access with unique login details - anywhere, anytime</a:t>
            </a:r>
          </a:p>
          <a:p>
            <a:pPr marL="342900" indent="-342900" algn="l">
              <a:spcBef>
                <a:spcPts val="120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Allows students to practice maths concepts taught in school and become quicker at mental maths</a:t>
            </a:r>
          </a:p>
          <a:p>
            <a:pPr marL="342900" indent="-342900" algn="l">
              <a:spcBef>
                <a:spcPts val="120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the National Curriculum</a:t>
            </a:r>
          </a:p>
          <a:p>
            <a:pPr marL="342900" indent="-342900" algn="l">
              <a:spcBef>
                <a:spcPts val="120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Contains problem solving activities, videos, times tables practice, games and much more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DF71C8B6-434C-434B-BEFA-62BDE604C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663" y="6158362"/>
            <a:ext cx="2372337" cy="6996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8F3923-A9D5-4DA5-B832-65242782FA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89" r="33180"/>
          <a:stretch/>
        </p:blipFill>
        <p:spPr>
          <a:xfrm>
            <a:off x="0" y="0"/>
            <a:ext cx="2866029" cy="164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8772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773" y="95534"/>
            <a:ext cx="1569493" cy="1146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866030" y="0"/>
            <a:ext cx="627797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0" y="2895528"/>
            <a:ext cx="28660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Mathletics statistics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2866031" y="1598678"/>
            <a:ext cx="6032309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120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3 million users worldwide</a:t>
            </a:r>
          </a:p>
          <a:p>
            <a:pPr marL="342900" indent="-342900" algn="l">
              <a:spcBef>
                <a:spcPts val="120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in over 14,000 schools</a:t>
            </a:r>
          </a:p>
          <a:p>
            <a:pPr marL="342900" indent="-342900" algn="l">
              <a:spcBef>
                <a:spcPts val="120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5,000 schools in the UK use Mathletics</a:t>
            </a:r>
          </a:p>
          <a:p>
            <a:pPr>
              <a:spcBef>
                <a:spcPts val="1200"/>
              </a:spcBef>
              <a:spcAft>
                <a:spcPts val="1500"/>
              </a:spcAft>
            </a:pP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1500"/>
              </a:spcAft>
            </a:pP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figures rising every day!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C3FB00-E313-48C9-A5F8-40EB69B95F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89" r="33180"/>
          <a:stretch/>
        </p:blipFill>
        <p:spPr>
          <a:xfrm>
            <a:off x="0" y="0"/>
            <a:ext cx="2866029" cy="1644104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DF200A6A-267D-4B69-94DD-753C3761E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663" y="6158362"/>
            <a:ext cx="2372337" cy="69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7195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773" y="95534"/>
            <a:ext cx="1569493" cy="1146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866030" y="0"/>
            <a:ext cx="627797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0" y="2895528"/>
            <a:ext cx="28660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is it used?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2866031" y="1598678"/>
            <a:ext cx="6032309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120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can access in school and at home and practise maths concepts with fun activities</a:t>
            </a:r>
          </a:p>
          <a:p>
            <a:pPr marL="342900" indent="-342900" algn="l">
              <a:spcBef>
                <a:spcPts val="120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can set homework tasks on Mathletics.  </a:t>
            </a:r>
          </a:p>
          <a:p>
            <a:pPr marL="342900" indent="-342900" algn="l">
              <a:spcBef>
                <a:spcPts val="120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can monitor progress through their Teacher Centre</a:t>
            </a:r>
          </a:p>
          <a:p>
            <a:pPr marL="342900" indent="-342900" algn="l">
              <a:spcBef>
                <a:spcPts val="120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are rewarded for continued progress and participation with points, certificates and credits to spend on their avatar in the online shop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9398614-ED74-4144-9B33-242CED934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663" y="6158362"/>
            <a:ext cx="2372337" cy="6996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AC29DA-B028-4BAE-BCC3-BBAC749366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89" r="33180"/>
          <a:stretch/>
        </p:blipFill>
        <p:spPr>
          <a:xfrm>
            <a:off x="0" y="0"/>
            <a:ext cx="2866029" cy="164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5984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773" y="95534"/>
            <a:ext cx="1569493" cy="1146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866030" y="0"/>
            <a:ext cx="627797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0" y="2895528"/>
            <a:ext cx="28660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Reward structure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2866031" y="1598678"/>
            <a:ext cx="6032309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120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Mathletics: 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correct answer = 1 point, double points in bonus level (indicated with a     )</a:t>
            </a:r>
          </a:p>
          <a:p>
            <a:pPr marL="342900" indent="-342900" algn="l">
              <a:spcBef>
                <a:spcPts val="120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activities: 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correct answer = 10 points</a:t>
            </a:r>
          </a:p>
          <a:p>
            <a:pPr marL="342900" indent="-342900" algn="l">
              <a:spcBef>
                <a:spcPts val="120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Certificates: 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of 1 per week</a:t>
            </a:r>
          </a:p>
          <a:p>
            <a:pPr lvl="1">
              <a:spcBef>
                <a:spcPts val="1200"/>
              </a:spcBef>
              <a:spcAft>
                <a:spcPts val="1500"/>
              </a:spcAft>
            </a:pP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  <a:spcAft>
                <a:spcPts val="1500"/>
              </a:spcAft>
            </a:pP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1,000 points in a week = </a:t>
            </a:r>
            <a:r>
              <a:rPr lang="en-GB" sz="1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Bronze certificate</a:t>
            </a:r>
          </a:p>
          <a:p>
            <a:pPr lvl="1">
              <a:spcBef>
                <a:spcPts val="1200"/>
              </a:spcBef>
              <a:spcAft>
                <a:spcPts val="1500"/>
              </a:spcAft>
            </a:pP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Bronze certificates = </a:t>
            </a:r>
            <a:r>
              <a:rPr lang="en-GB" sz="1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Silver certificate</a:t>
            </a:r>
          </a:p>
          <a:p>
            <a:pPr lvl="1">
              <a:spcBef>
                <a:spcPts val="1200"/>
              </a:spcBef>
              <a:spcAft>
                <a:spcPts val="1500"/>
              </a:spcAft>
            </a:pP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Silver certificates = </a:t>
            </a:r>
            <a:r>
              <a:rPr lang="en-GB" sz="1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Gold certificate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480179" y="3882763"/>
            <a:ext cx="5227093" cy="2429302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A8A217DE-6580-45E1-B5F0-2ECE4EE63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663" y="6235214"/>
            <a:ext cx="2372337" cy="6996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B7D7FF-C9E0-40E5-A5D1-DE77EC4BE8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89" r="33180"/>
          <a:stretch/>
        </p:blipFill>
        <p:spPr>
          <a:xfrm>
            <a:off x="0" y="0"/>
            <a:ext cx="2866029" cy="1644104"/>
          </a:xfrm>
          <a:prstGeom prst="rect">
            <a:avLst/>
          </a:prstGeom>
        </p:spPr>
      </p:pic>
      <p:sp>
        <p:nvSpPr>
          <p:cNvPr id="5" name="Star: 7 Points 4">
            <a:extLst>
              <a:ext uri="{FF2B5EF4-FFF2-40B4-BE49-F238E27FC236}">
                <a16:creationId xmlns:a16="http://schemas.microsoft.com/office/drawing/2014/main" id="{A29BA809-7593-42D3-BAAF-AA14BC1D7D1A}"/>
              </a:ext>
            </a:extLst>
          </p:cNvPr>
          <p:cNvSpPr/>
          <p:nvPr/>
        </p:nvSpPr>
        <p:spPr>
          <a:xfrm>
            <a:off x="7123925" y="1950098"/>
            <a:ext cx="251926" cy="205273"/>
          </a:xfrm>
          <a:prstGeom prst="star7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F374FF8-47A8-4FE6-9467-3B9E8F05A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12" y="4539632"/>
            <a:ext cx="1685529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22096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19C685-F302-4C58-84EC-6CE85D1E7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340" y="1391189"/>
            <a:ext cx="5441930" cy="4793256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0" y="0"/>
            <a:ext cx="9144000" cy="1342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7408568" y="1930310"/>
            <a:ext cx="1555200" cy="710087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here to personalise avatar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335693" y="5339341"/>
            <a:ext cx="1639898" cy="868294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points gained in a day and in a week at the top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1020" y="4660314"/>
            <a:ext cx="1639898" cy="868285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pupils master activities they gain Gold Bars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77006" y="442201"/>
            <a:ext cx="5775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Mathletics Student Centre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1599607" y="2501138"/>
            <a:ext cx="510708" cy="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</p:cNvCxnSpPr>
          <p:nvPr/>
        </p:nvCxnSpPr>
        <p:spPr>
          <a:xfrm flipH="1">
            <a:off x="7147249" y="2369171"/>
            <a:ext cx="261319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264864C-6B57-461F-AB70-FD3B67216E4C}"/>
              </a:ext>
            </a:extLst>
          </p:cNvPr>
          <p:cNvCxnSpPr/>
          <p:nvPr/>
        </p:nvCxnSpPr>
        <p:spPr>
          <a:xfrm flipH="1">
            <a:off x="6857914" y="5957066"/>
            <a:ext cx="477779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2">
            <a:extLst>
              <a:ext uri="{FF2B5EF4-FFF2-40B4-BE49-F238E27FC236}">
                <a16:creationId xmlns:a16="http://schemas.microsoft.com/office/drawing/2014/main" id="{DFF24F72-8FC7-44DC-BE6A-5193B79843D9}"/>
              </a:ext>
            </a:extLst>
          </p:cNvPr>
          <p:cNvSpPr/>
          <p:nvPr/>
        </p:nvSpPr>
        <p:spPr>
          <a:xfrm>
            <a:off x="7380575" y="3543007"/>
            <a:ext cx="1666728" cy="1240036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Pupils take control of own learning by reviewing progress here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3764011-EAA2-42D8-B146-D830B159F55A}"/>
              </a:ext>
            </a:extLst>
          </p:cNvPr>
          <p:cNvCxnSpPr>
            <a:cxnSpLocks/>
          </p:cNvCxnSpPr>
          <p:nvPr/>
        </p:nvCxnSpPr>
        <p:spPr>
          <a:xfrm flipH="1">
            <a:off x="6878494" y="4226743"/>
            <a:ext cx="494523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2">
            <a:extLst>
              <a:ext uri="{FF2B5EF4-FFF2-40B4-BE49-F238E27FC236}">
                <a16:creationId xmlns:a16="http://schemas.microsoft.com/office/drawing/2014/main" id="{AA8A6BBA-1BCA-49F2-A556-4ACC2ADACC7A}"/>
              </a:ext>
            </a:extLst>
          </p:cNvPr>
          <p:cNvSpPr/>
          <p:nvPr/>
        </p:nvSpPr>
        <p:spPr>
          <a:xfrm>
            <a:off x="44407" y="1660879"/>
            <a:ext cx="1555200" cy="2006079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activities sorted by topic, with results indicated using Red, Amber, Green traffic light system.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C9887F-FB48-419C-826B-D9D674CE1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5" y="415109"/>
            <a:ext cx="1504501" cy="56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673897-6C76-48A8-AC1A-1DD3F9FF6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86" y="1546385"/>
            <a:ext cx="7881116" cy="2980545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0" y="0"/>
            <a:ext cx="9144000" cy="1342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822047" y="4298684"/>
            <a:ext cx="2372337" cy="1773579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solving and reasoning activities:</a:t>
            </a:r>
          </a:p>
          <a:p>
            <a:pPr algn="ctr"/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help students with that all-important question “how can I use this in real life?”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77006" y="442201"/>
            <a:ext cx="5775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Mathletics Student Centre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917057C-C76A-45A7-906D-98F3B918481D}"/>
              </a:ext>
            </a:extLst>
          </p:cNvPr>
          <p:cNvCxnSpPr>
            <a:cxnSpLocks/>
          </p:cNvCxnSpPr>
          <p:nvPr/>
        </p:nvCxnSpPr>
        <p:spPr>
          <a:xfrm flipH="1" flipV="1">
            <a:off x="1677006" y="3116424"/>
            <a:ext cx="121155" cy="125041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C361B0F-0789-418E-A662-A69D64512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84" y="414367"/>
            <a:ext cx="1504501" cy="560971"/>
          </a:xfrm>
          <a:prstGeom prst="rect">
            <a:avLst/>
          </a:prstGeom>
        </p:spPr>
      </p:pic>
      <p:sp>
        <p:nvSpPr>
          <p:cNvPr id="18" name="Rounded Rectangle 22">
            <a:extLst>
              <a:ext uri="{FF2B5EF4-FFF2-40B4-BE49-F238E27FC236}">
                <a16:creationId xmlns:a16="http://schemas.microsoft.com/office/drawing/2014/main" id="{64D1C03E-4F50-4BB0-B0AD-19844DCD8FD5}"/>
              </a:ext>
            </a:extLst>
          </p:cNvPr>
          <p:cNvSpPr/>
          <p:nvPr/>
        </p:nvSpPr>
        <p:spPr>
          <a:xfrm>
            <a:off x="3381434" y="4393620"/>
            <a:ext cx="1689662" cy="1678643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Videos: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times table toons and magic mentor videos!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FB21BC4-27F5-4B60-ABCB-663A4551C887}"/>
              </a:ext>
            </a:extLst>
          </p:cNvPr>
          <p:cNvCxnSpPr>
            <a:cxnSpLocks/>
          </p:cNvCxnSpPr>
          <p:nvPr/>
        </p:nvCxnSpPr>
        <p:spPr>
          <a:xfrm flipH="1" flipV="1">
            <a:off x="2547257" y="3036657"/>
            <a:ext cx="1101012" cy="16099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ACBDE07-6F30-4FDD-B640-E592D9616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355" y="4621150"/>
            <a:ext cx="3627696" cy="1669565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F8AA900-A0AF-46BD-A1FC-1FE12E988DE7}"/>
              </a:ext>
            </a:extLst>
          </p:cNvPr>
          <p:cNvCxnSpPr>
            <a:cxnSpLocks/>
          </p:cNvCxnSpPr>
          <p:nvPr/>
        </p:nvCxnSpPr>
        <p:spPr>
          <a:xfrm>
            <a:off x="4945224" y="4799045"/>
            <a:ext cx="867747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73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1C6FBE-7E84-4E67-ABA5-9F6A7AC10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391" y="1671130"/>
            <a:ext cx="5394542" cy="4557209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0" y="0"/>
            <a:ext cx="9144000" cy="1342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35333" y="1869006"/>
            <a:ext cx="1718821" cy="2357737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Mathletics:</a:t>
            </a:r>
          </a:p>
          <a:p>
            <a:pPr algn="ctr"/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live maths games against children around the world to improve fluency and enjoy sense of competition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6372" y="4334230"/>
            <a:ext cx="1610634" cy="1621974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Multiverse: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immersive game designed to increase multiplication problem-solving fluency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77006" y="442201"/>
            <a:ext cx="5775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Mathletics Student Centre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2">
            <a:extLst>
              <a:ext uri="{FF2B5EF4-FFF2-40B4-BE49-F238E27FC236}">
                <a16:creationId xmlns:a16="http://schemas.microsoft.com/office/drawing/2014/main" id="{DFF24F72-8FC7-44DC-BE6A-5193B79843D9}"/>
              </a:ext>
            </a:extLst>
          </p:cNvPr>
          <p:cNvSpPr/>
          <p:nvPr/>
        </p:nvSpPr>
        <p:spPr>
          <a:xfrm>
            <a:off x="7352682" y="4334230"/>
            <a:ext cx="1689662" cy="1940762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Rainforest Maths: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Colourful scaffolded learning environment to also practice maths concepts by year group. 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917057C-C76A-45A7-906D-98F3B918481D}"/>
              </a:ext>
            </a:extLst>
          </p:cNvPr>
          <p:cNvCxnSpPr>
            <a:cxnSpLocks/>
          </p:cNvCxnSpPr>
          <p:nvPr/>
        </p:nvCxnSpPr>
        <p:spPr>
          <a:xfrm>
            <a:off x="1798160" y="3209843"/>
            <a:ext cx="420112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</p:cNvCxnSpPr>
          <p:nvPr/>
        </p:nvCxnSpPr>
        <p:spPr>
          <a:xfrm>
            <a:off x="1677006" y="5536423"/>
            <a:ext cx="1682014" cy="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3764011-EAA2-42D8-B146-D830B159F55A}"/>
              </a:ext>
            </a:extLst>
          </p:cNvPr>
          <p:cNvCxnSpPr>
            <a:cxnSpLocks/>
          </p:cNvCxnSpPr>
          <p:nvPr/>
        </p:nvCxnSpPr>
        <p:spPr>
          <a:xfrm flipH="1">
            <a:off x="4180114" y="5438138"/>
            <a:ext cx="3172568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C361B0F-0789-418E-A662-A69D64512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84" y="414367"/>
            <a:ext cx="1504501" cy="560971"/>
          </a:xfrm>
          <a:prstGeom prst="rect">
            <a:avLst/>
          </a:prstGeom>
        </p:spPr>
      </p:pic>
      <p:sp>
        <p:nvSpPr>
          <p:cNvPr id="18" name="Rounded Rectangle 22">
            <a:extLst>
              <a:ext uri="{FF2B5EF4-FFF2-40B4-BE49-F238E27FC236}">
                <a16:creationId xmlns:a16="http://schemas.microsoft.com/office/drawing/2014/main" id="{64D1C03E-4F50-4BB0-B0AD-19844DCD8FD5}"/>
              </a:ext>
            </a:extLst>
          </p:cNvPr>
          <p:cNvSpPr/>
          <p:nvPr/>
        </p:nvSpPr>
        <p:spPr>
          <a:xfrm>
            <a:off x="7371412" y="1975041"/>
            <a:ext cx="1689662" cy="1940762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Paws: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builds essential skills in place value, number sense, addition and subtraction.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FD6F562-6E16-43BC-8522-BAB373E48196}"/>
              </a:ext>
            </a:extLst>
          </p:cNvPr>
          <p:cNvCxnSpPr>
            <a:cxnSpLocks/>
          </p:cNvCxnSpPr>
          <p:nvPr/>
        </p:nvCxnSpPr>
        <p:spPr>
          <a:xfrm flipH="1">
            <a:off x="5122506" y="3668432"/>
            <a:ext cx="2553244" cy="163617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67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773" y="95534"/>
            <a:ext cx="1569493" cy="1146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866030" y="0"/>
            <a:ext cx="627797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0" y="2895528"/>
            <a:ext cx="28660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you help?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2866031" y="1598678"/>
            <a:ext cx="6032309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120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 your child to access Mathletics three times a week, for 20 minutes each time</a:t>
            </a:r>
          </a:p>
          <a:p>
            <a:pPr marL="342900" indent="-342900" algn="l">
              <a:spcBef>
                <a:spcPts val="120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completing activities, remind your child to use the ‘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help button, on the right to get a step-by-step walkthrough</a:t>
            </a:r>
          </a:p>
          <a:p>
            <a:pPr marL="342900" indent="-342900" algn="l">
              <a:spcBef>
                <a:spcPts val="120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 the different apps and games to vary their use and keep their interest high </a:t>
            </a:r>
          </a:p>
          <a:p>
            <a:pPr marL="342900" indent="-342900" algn="l">
              <a:spcBef>
                <a:spcPts val="120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and display certificates when they are achieved to reward your child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DAEA4C-FB67-4099-A357-ABF6977B6D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89" r="33180"/>
          <a:stretch/>
        </p:blipFill>
        <p:spPr>
          <a:xfrm>
            <a:off x="0" y="0"/>
            <a:ext cx="2866029" cy="1644104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D271238-2949-4CB0-8F77-824483CA6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663" y="6158362"/>
            <a:ext cx="2372337" cy="69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0904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6098</TotalTime>
  <Words>500</Words>
  <Application>Microsoft Office PowerPoint</Application>
  <PresentationFormat>On-screen Show (4:3)</PresentationFormat>
  <Paragraphs>55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Mathletics in your School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3P Learning Global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Education Games - 3 Year Proposal</dc:title>
  <dc:creator>Genevieve Darnley</dc:creator>
  <cp:lastModifiedBy>S MCCOURT</cp:lastModifiedBy>
  <cp:revision>345</cp:revision>
  <cp:lastPrinted>2013-07-29T20:39:15Z</cp:lastPrinted>
  <dcterms:created xsi:type="dcterms:W3CDTF">2010-12-21T00:47:04Z</dcterms:created>
  <dcterms:modified xsi:type="dcterms:W3CDTF">2019-10-15T12:02:15Z</dcterms:modified>
</cp:coreProperties>
</file>